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2" r:id="rId2"/>
  </p:sldMasterIdLst>
  <p:sldIdLst>
    <p:sldId id="256" r:id="rId3"/>
    <p:sldId id="298" r:id="rId4"/>
    <p:sldId id="280" r:id="rId5"/>
    <p:sldId id="264" r:id="rId6"/>
    <p:sldId id="270" r:id="rId7"/>
    <p:sldId id="271" r:id="rId8"/>
    <p:sldId id="283" r:id="rId9"/>
    <p:sldId id="291" r:id="rId10"/>
    <p:sldId id="274" r:id="rId11"/>
    <p:sldId id="272" r:id="rId12"/>
    <p:sldId id="275" r:id="rId13"/>
    <p:sldId id="286" r:id="rId14"/>
    <p:sldId id="287" r:id="rId15"/>
    <p:sldId id="288" r:id="rId16"/>
    <p:sldId id="290" r:id="rId17"/>
    <p:sldId id="278" r:id="rId18"/>
    <p:sldId id="279" r:id="rId19"/>
    <p:sldId id="262" r:id="rId20"/>
    <p:sldId id="285" r:id="rId21"/>
    <p:sldId id="292" r:id="rId22"/>
    <p:sldId id="294" r:id="rId23"/>
    <p:sldId id="295" r:id="rId24"/>
    <p:sldId id="296" r:id="rId25"/>
    <p:sldId id="297" r:id="rId26"/>
    <p:sldId id="267" r:id="rId27"/>
    <p:sldId id="289" r:id="rId28"/>
    <p:sldId id="265" r:id="rId29"/>
    <p:sldId id="266" r:id="rId30"/>
    <p:sldId id="257" r:id="rId31"/>
    <p:sldId id="258" r:id="rId32"/>
    <p:sldId id="25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60"/>
  </p:normalViewPr>
  <p:slideViewPr>
    <p:cSldViewPr snapToGrid="0">
      <p:cViewPr>
        <p:scale>
          <a:sx n="82" d="100"/>
          <a:sy n="82" d="100"/>
        </p:scale>
        <p:origin x="874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41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50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79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99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833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025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79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896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836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7A31-8A2D-4C08-A717-4921674BB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479C5-793C-4D7A-8F89-4FE0EB228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B5D43-C9CF-47A4-BECE-8E72EBA3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C5834-9FE0-4736-9803-4E6669BA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3946-DCFC-4AE1-A07B-2939667E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332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6426-22AC-4F52-9210-BE6EA284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F234-30E3-46B8-B087-0F188EE39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12C34-7281-4D39-8F9F-4424B143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3EBDE-13F4-4895-ABE0-DDA7A7D4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D61B-D4CD-4093-B377-BB44504D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07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898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D700-1C64-4362-9645-85375B01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43B3B-8552-4218-9C82-333E74F5B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F1CE7-5961-41DE-8944-CFC7AA2C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616FB-246E-45F7-97D8-7B85F855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85591-E6EA-403F-AD82-DCC6AA74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88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870D-6E19-4505-ABC7-546E25EB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F0B4-B231-4634-8326-6D07A7571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39F68-0B57-4BA1-8827-ED5CD96D1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D99F4-46DD-4A32-8ABB-94F542D3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B058-9341-4BA8-95D1-61AB30DD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19D22-3360-4476-8023-073F6CB8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607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975F-7053-4044-9D6E-BD396375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CB54C-AEBC-494A-882A-B6194F69E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6EC12-3DCC-4CDF-9804-8C4146B13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35BAC-16AE-4EF7-B587-C0A8519EA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DD3B8-A4F1-447C-8E25-A1C32CF52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15D15-0D18-49E3-B5AC-EC54E631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75B4C-4956-475B-BADF-AF90D6B0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5F1B5-63D3-477B-AE2F-9BE78C01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870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FF82-DF3B-4360-A4C7-E9562AB4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0DEA0-8072-4F16-9650-2DD2FB8B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F3E47-751B-4947-9042-F8610A5C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58AA5-3843-48D0-B66D-0608096F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306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37E2F-9337-4088-96C2-74416F0C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AB7FA-FD4B-4B66-9DEE-1AB6AA4C4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0E513-0454-4436-A066-43A4F46B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323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0E20-A97F-49F5-AB15-B9A282E7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7F00-F1BE-49AD-88CC-4E8E26F8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9CD35-8873-45AF-83E4-FFD3962AB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04DE5-9C11-4ED6-BA4A-5D5568F78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47817-D3BE-4030-95ED-6F0B7B75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0519-547D-41DA-B576-D3E97FDA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383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2D2B-C3C1-4265-A707-33453685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5619C-3FBB-4EDC-9CF9-BB031E708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F35F2-EC3B-4851-8355-01423B262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B17A5-446E-4E96-A737-5A63BF26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64423-8482-4AC3-B122-2FE5E616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EB2B6-4B59-4EFF-838C-7FB16BAB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932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12DE-E2CC-4106-8E68-1E06D5EB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53B95-FB5D-49F9-836C-1DCFB9C90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1C86C-2595-4863-A47C-A467FCB3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4AE84-229D-42B6-9197-99B68F16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D2D96-405A-4975-91A4-09232335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000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8EEB4B-BA89-40A7-9393-3DB84BC42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50AC9-3B43-40C3-AC5E-28985D475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FE54C-DC9E-4AA5-ADE1-083DE995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6C11F-CC83-4C51-8728-7D70D963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CBBA-B873-418F-B7B6-CC00CF82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7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81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10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09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6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76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12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8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37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37CE7-D178-4BF1-B4BD-C3497EF5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B4CD8-097D-48EF-8843-FAC7F10CE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6D495-ED50-46BB-A05A-A24CB1D86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62D1A-3161-4822-9C92-475760110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163D-8DEE-4F08-8259-B38A26E10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92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293088" y="2299911"/>
            <a:ext cx="923636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Application of Linear Algebra in </a:t>
            </a:r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Mechanics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FE8A5-A57A-4DFD-8016-5A11F4277AC1}"/>
              </a:ext>
            </a:extLst>
          </p:cNvPr>
          <p:cNvSpPr txBox="1"/>
          <p:nvPr/>
        </p:nvSpPr>
        <p:spPr>
          <a:xfrm>
            <a:off x="3255484" y="5122895"/>
            <a:ext cx="531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Tanvi </a:t>
            </a:r>
            <a:r>
              <a:rPr lang="en-US" sz="2400" dirty="0" err="1">
                <a:latin typeface="Baskerville Old Face" panose="02020602080505020303" pitchFamily="18" charset="0"/>
              </a:rPr>
              <a:t>Penumudy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(E18CSE187)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59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7256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74245" y="1831030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Commutative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Identity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Inverse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DAC925-224D-4D7D-8E7B-8A9D91494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9" t="26699" r="46429" b="65229"/>
          <a:stretch/>
        </p:blipFill>
        <p:spPr>
          <a:xfrm>
            <a:off x="1891003" y="2192902"/>
            <a:ext cx="2388637" cy="5535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94A1F0-4900-45F8-AB55-336B40AEE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1224" r="45586" b="51792"/>
          <a:stretch/>
        </p:blipFill>
        <p:spPr>
          <a:xfrm>
            <a:off x="2020468" y="3216617"/>
            <a:ext cx="2723657" cy="478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649341D-B7D2-4BB6-A085-64A3EFBAB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5" t="48913" r="35445" b="43016"/>
          <a:stretch/>
        </p:blipFill>
        <p:spPr>
          <a:xfrm>
            <a:off x="2051663" y="4030067"/>
            <a:ext cx="4791486" cy="5535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FD162B-5150-4BE6-BDCC-E421922019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87" t="63129" r="41990" b="29887"/>
          <a:stretch/>
        </p:blipFill>
        <p:spPr>
          <a:xfrm>
            <a:off x="2020468" y="4991414"/>
            <a:ext cx="3380007" cy="4789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ED42DC-456C-407A-8725-9DABA57FE3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15" t="81089" r="46216" b="10581"/>
          <a:stretch/>
        </p:blipFill>
        <p:spPr>
          <a:xfrm>
            <a:off x="2098106" y="5946600"/>
            <a:ext cx="2349300" cy="5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36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596027" y="76643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5" y="1837024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Vector Addition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 Scalar Addition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w.r.t Ordinary Scalar Multiplication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Multiplication with Scalars 0 and 1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BC9D1A-5FD6-4393-B3FD-B7336BC3D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3" t="29796" r="50000" b="63673"/>
          <a:stretch/>
        </p:blipFill>
        <p:spPr>
          <a:xfrm>
            <a:off x="2205134" y="2248538"/>
            <a:ext cx="1477347" cy="4478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AC9FE3-13E2-40A7-9EFD-E131DE6F6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3" t="41904" r="41454" b="50001"/>
          <a:stretch/>
        </p:blipFill>
        <p:spPr>
          <a:xfrm>
            <a:off x="2202020" y="3191266"/>
            <a:ext cx="3433665" cy="5551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51AC4F-5211-41EC-821C-6CB86C066F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12" t="54966" r="42143" b="38504"/>
          <a:stretch/>
        </p:blipFill>
        <p:spPr>
          <a:xfrm>
            <a:off x="2160367" y="4159065"/>
            <a:ext cx="3321698" cy="4478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01D457-0706-44CD-848C-D8DDD369E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86" t="67891" r="46097" b="25578"/>
          <a:stretch/>
        </p:blipFill>
        <p:spPr>
          <a:xfrm>
            <a:off x="2202020" y="5018448"/>
            <a:ext cx="2391747" cy="4478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2406D0-324F-4B1F-8DE4-E576F5C3CC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25" t="80730" r="42908" b="12740"/>
          <a:stretch/>
        </p:blipFill>
        <p:spPr>
          <a:xfrm>
            <a:off x="2244342" y="5952381"/>
            <a:ext cx="3153747" cy="4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14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879812" y="551323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Linear Combination of Quantum States                     is in the form of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       is said to be linearly independent of the set of Quantum States                    ,     if it cannot be written as a Linear Combination of them.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every Quantum State can be written as a Linear Combination of this set then the collection of Quantum States said to Span the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set of Linearly Independent Quantum States that span the space is called a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22B1B2-0335-49B5-AA94-2CCCC39C0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93" t="28435" r="47730" b="65987"/>
          <a:stretch/>
        </p:blipFill>
        <p:spPr>
          <a:xfrm>
            <a:off x="5309119" y="1837024"/>
            <a:ext cx="1285986" cy="454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368B05-A966-4CCB-94D5-3D8D8E661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45" t="35395" r="47653" b="59228"/>
          <a:stretch/>
        </p:blipFill>
        <p:spPr>
          <a:xfrm>
            <a:off x="8341567" y="1837023"/>
            <a:ext cx="2480133" cy="454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3DBFE-6F82-4768-BD7C-E34845B4E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89" t="43402" r="66828" b="52381"/>
          <a:stretch/>
        </p:blipFill>
        <p:spPr>
          <a:xfrm>
            <a:off x="3107096" y="2768780"/>
            <a:ext cx="401216" cy="383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BF733-DF18-4275-9B3E-01A2874C1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93" t="28435" r="47730" b="65987"/>
          <a:stretch/>
        </p:blipFill>
        <p:spPr>
          <a:xfrm>
            <a:off x="9797081" y="2768780"/>
            <a:ext cx="1285986" cy="4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 inner product is a function which takes two Quantum States as input and gives a Complex Number as output.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Dual (or Complex Conjugate) of any Quantum State        (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ket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notation) is       ((bra notation)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inner product of two Quantum States                 is written as            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4150C-B758-4F06-BF14-8DEF76F23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17" t="39703" r="42173" b="56512"/>
          <a:stretch/>
        </p:blipFill>
        <p:spPr>
          <a:xfrm>
            <a:off x="7085996" y="2807114"/>
            <a:ext cx="434477" cy="383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64A67-B18D-4763-B47F-1BA01005E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71" t="38503" r="37226" b="56735"/>
          <a:stretch/>
        </p:blipFill>
        <p:spPr>
          <a:xfrm>
            <a:off x="9126438" y="2705499"/>
            <a:ext cx="544455" cy="485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56772-D064-489C-92AB-551C3AEF1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24" t="44465" r="49184" b="50365"/>
          <a:stretch/>
        </p:blipFill>
        <p:spPr>
          <a:xfrm>
            <a:off x="2191540" y="3200022"/>
            <a:ext cx="2295883" cy="5521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2A3B6-6C71-4A3B-B811-D71B0EC1A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1" t="62993" r="41301" b="16902"/>
          <a:stretch/>
        </p:blipFill>
        <p:spPr>
          <a:xfrm>
            <a:off x="1874298" y="4685481"/>
            <a:ext cx="4753935" cy="17259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7B69A6-9FAA-45D6-95FA-93715901E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1" t="62993" r="41301" b="30784"/>
          <a:stretch/>
        </p:blipFill>
        <p:spPr>
          <a:xfrm>
            <a:off x="599115" y="4651863"/>
            <a:ext cx="4753935" cy="534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87C24-0186-4330-B92E-AE63445579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93" t="52414" r="48179" b="41298"/>
          <a:stretch/>
        </p:blipFill>
        <p:spPr>
          <a:xfrm>
            <a:off x="5559582" y="3884084"/>
            <a:ext cx="1054359" cy="523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31F7DA-96FB-4454-BCA8-5750D0A76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83" t="51986" r="36395" b="41190"/>
          <a:stretch/>
        </p:blipFill>
        <p:spPr>
          <a:xfrm>
            <a:off x="7787740" y="3790832"/>
            <a:ext cx="780480" cy="7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3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533063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with an Inner Product is called Inner Product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has an inner product defined by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where,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9C8FD-CF5F-44D3-80F2-F33A4F57B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t="40952" r="91429" b="52925"/>
          <a:stretch/>
        </p:blipFill>
        <p:spPr>
          <a:xfrm>
            <a:off x="1144556" y="2461638"/>
            <a:ext cx="438730" cy="543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1B472-4175-424B-925D-3EE673B00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4" t="50000" r="59132" b="30702"/>
          <a:stretch/>
        </p:blipFill>
        <p:spPr>
          <a:xfrm>
            <a:off x="1144556" y="2997153"/>
            <a:ext cx="4310743" cy="1575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ED40E-81EC-4DC7-B19D-DB7089977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49" t="66681" r="74072" b="14021"/>
          <a:stretch/>
        </p:blipFill>
        <p:spPr>
          <a:xfrm>
            <a:off x="2453688" y="4665221"/>
            <a:ext cx="1259632" cy="1612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6AAFD-9DD6-4788-864F-AADFF0894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7" t="66681" r="59924" b="14021"/>
          <a:stretch/>
        </p:blipFill>
        <p:spPr>
          <a:xfrm>
            <a:off x="4290027" y="4665221"/>
            <a:ext cx="1583543" cy="16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95760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Orthonormal 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of any Quantum State with itself gives a Non-negative number – its square root of id real which is called norm. (Also termed as Vector Length)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with Norm 1 (Unit Vector) is said to be Normalized.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Quantum States with Inner Product zero are said to be Orthogonal.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Mutual Collection of Orthogonal Normalized Quantum States is called an Orthonormal Set.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1D88E-AAA5-490F-980C-DBAA7241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17" t="32518" r="49031" b="59864"/>
          <a:stretch/>
        </p:blipFill>
        <p:spPr>
          <a:xfrm>
            <a:off x="1856793" y="2486191"/>
            <a:ext cx="2183363" cy="675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D402F-18B1-44CC-8E3F-CAFCCF2DD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8" t="56054" r="50001" b="36327"/>
          <a:stretch/>
        </p:blipFill>
        <p:spPr>
          <a:xfrm>
            <a:off x="1757264" y="4034051"/>
            <a:ext cx="1704393" cy="618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D9C25-5DD6-4718-9B11-A6D7F6BA0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1" t="71973" r="40077" b="17705"/>
          <a:stretch/>
        </p:blipFill>
        <p:spPr>
          <a:xfrm>
            <a:off x="1757264" y="5024763"/>
            <a:ext cx="5016760" cy="9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9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189" y="892368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64914" y="2041792"/>
            <a:ext cx="9426752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 are named after the physicist Wolfgang Pauli.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These are a set of 2 x 2 complex matrices which are Hermitian and Unitary.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914C1-C21F-4762-A6FA-8103A360C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8" t="42585" r="64260" b="46140"/>
          <a:stretch/>
        </p:blipFill>
        <p:spPr>
          <a:xfrm>
            <a:off x="1628147" y="3065576"/>
            <a:ext cx="1740204" cy="91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7A1E62-74AF-4594-BE78-23C933AC5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13" t="42585" r="44737" b="48004"/>
          <a:stretch/>
        </p:blipFill>
        <p:spPr>
          <a:xfrm>
            <a:off x="1507481" y="3857863"/>
            <a:ext cx="2787500" cy="78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75FCC-95EA-4614-80CF-862878783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8" t="51860" r="58138" b="38912"/>
          <a:stretch/>
        </p:blipFill>
        <p:spPr>
          <a:xfrm>
            <a:off x="1628147" y="4831872"/>
            <a:ext cx="2761855" cy="787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041D2B-B4D1-4FB0-BC2A-992CB6DAE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39" t="51888" r="37628" b="38912"/>
          <a:stretch/>
        </p:blipFill>
        <p:spPr>
          <a:xfrm>
            <a:off x="1628147" y="5649631"/>
            <a:ext cx="2940150" cy="7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61753" y="665609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Properties of 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13A09-6C82-491E-AE2E-070AC231C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9" t="23692" r="44464" b="68282"/>
          <a:stretch/>
        </p:blipFill>
        <p:spPr>
          <a:xfrm>
            <a:off x="1614196" y="1686495"/>
            <a:ext cx="4955194" cy="707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B2628-B697-4502-B5D8-1032C7571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6" t="32412" r="64491" b="63536"/>
          <a:stretch/>
        </p:blipFill>
        <p:spPr>
          <a:xfrm>
            <a:off x="1614196" y="2518867"/>
            <a:ext cx="1692459" cy="345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489F7-4A08-4106-8D06-2B3471833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31" t="36464" r="65791" b="58502"/>
          <a:stretch/>
        </p:blipFill>
        <p:spPr>
          <a:xfrm>
            <a:off x="1581859" y="3113073"/>
            <a:ext cx="1641913" cy="456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75B76-94A7-4046-A310-59DF7B85E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4" t="50279" r="47653" b="22374"/>
          <a:stretch/>
        </p:blipFill>
        <p:spPr>
          <a:xfrm>
            <a:off x="4646645" y="4280575"/>
            <a:ext cx="4050404" cy="20821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D066EF-2370-4E6F-BCE5-E988DA0312CB}"/>
              </a:ext>
            </a:extLst>
          </p:cNvPr>
          <p:cNvSpPr/>
          <p:nvPr/>
        </p:nvSpPr>
        <p:spPr>
          <a:xfrm>
            <a:off x="1194785" y="1919030"/>
            <a:ext cx="9426752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Each Pauli Matrix has eigenvalues +1 and -1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Normalised Eigenvectors are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1418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40D6A3-FC41-4DA7-8189-892567C080F8}"/>
              </a:ext>
            </a:extLst>
          </p:cNvPr>
          <p:cNvSpPr/>
          <p:nvPr/>
        </p:nvSpPr>
        <p:spPr>
          <a:xfrm>
            <a:off x="1321079" y="2367171"/>
            <a:ext cx="923636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  <a:p>
            <a:pPr algn="ctr"/>
            <a:endParaRPr lang="en-US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Wave functions exist in the Hilbert Space</a:t>
            </a:r>
            <a:endParaRPr lang="en-US" sz="2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81944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112843" y="892368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385388" y="2457411"/>
            <a:ext cx="7081301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Mathematical Concept of Hilbert Space has been named after David Hilbert.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is an abstract vector space with inner product defined in it, that allow the length and angle to be measured.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must be complete.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Infinite Dimensional Inner Product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2BDDD-661F-4497-AAAA-8104DECA0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0" t="47347" r="47194" b="21089"/>
          <a:stretch/>
        </p:blipFill>
        <p:spPr>
          <a:xfrm>
            <a:off x="921253" y="2307233"/>
            <a:ext cx="2717685" cy="25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6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875522" y="3121004"/>
            <a:ext cx="11187404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Mechanics is a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branch of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physics dealing with the </a:t>
            </a:r>
            <a:r>
              <a:rPr 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behaviour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of matter and light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at a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subatomic level that are subject to the uncertainty principle.</a:t>
            </a:r>
            <a:endParaRPr lang="en-US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3903888" y="1704783"/>
            <a:ext cx="51306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</a:t>
            </a:r>
            <a:r>
              <a:rPr lang="en-US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uantum </a:t>
            </a:r>
            <a:r>
              <a:rPr lang="en-US" sz="4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</a:t>
            </a:r>
            <a:r>
              <a:rPr lang="en-US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echanics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272082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318117" y="859711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Observables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569167" y="1860251"/>
            <a:ext cx="10963470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System ‘Observable’ is a measurable operator, where the property of the system state can be determined by some sequence of physical operations.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Mechanics, each ‘Dimensional Variable’ – Position, Translational Momentum, Orbital Angular Momentum, Energy, Spin, etc. is associated with a Hermitian Operator that acts on the state of the quantum system, whose Eigenvalues correspond to the possible values of the dynamical variable.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Let       be an Eigenvector of the Observable ‘A’ with Eigenvalue a, and exists in a D-Dimensional Hilbert Space, then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equation states that if a measurement of the Observable A is made while the system is in        Quantum State, then the observed value of that measurement must return the eigenvalue a with certainty.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24053-8C2F-4A2F-8826-FD569EEC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3" t="43537" r="67092" b="51156"/>
          <a:stretch/>
        </p:blipFill>
        <p:spPr>
          <a:xfrm>
            <a:off x="1847461" y="4618651"/>
            <a:ext cx="2141016" cy="53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3528F-6BB4-42CC-8F9F-47D9FF907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3" t="44933" r="68234" b="51296"/>
          <a:stretch/>
        </p:blipFill>
        <p:spPr>
          <a:xfrm>
            <a:off x="1375342" y="4047730"/>
            <a:ext cx="398107" cy="345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EFC899-0DB5-44E9-854B-C9F89B25E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3" t="44933" r="68234" b="51296"/>
          <a:stretch/>
        </p:blipFill>
        <p:spPr>
          <a:xfrm>
            <a:off x="10382493" y="5239136"/>
            <a:ext cx="398107" cy="3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94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84317" y="892368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Hermitian Operator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205484"/>
            <a:ext cx="8938727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Self-Adjoint Operator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Hermitian matrix is a square matrix with complex entries that is equal to its own conjugate transpose.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or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Eigenvalues of Hermitian operators are real.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Eigenfunctions belonging to distinct eigenvalues are orthogonal.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eigenfunctions of a Hermitian operator is complete.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Any function (in Hilbert space) can be expressed as the linear combination of them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2740A-C408-4C43-A440-9D7810072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11" t="57989" r="36746" b="34545"/>
          <a:stretch/>
        </p:blipFill>
        <p:spPr>
          <a:xfrm>
            <a:off x="1190243" y="3685664"/>
            <a:ext cx="1735376" cy="755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638BB-7A06-42E0-904E-B06F17ED8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92" t="62992" r="55952" b="31701"/>
          <a:stretch/>
        </p:blipFill>
        <p:spPr>
          <a:xfrm>
            <a:off x="3390476" y="3092543"/>
            <a:ext cx="1800809" cy="65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4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302419" y="2551837"/>
            <a:ext cx="923636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Postulates of</a:t>
            </a:r>
          </a:p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Mechanics</a:t>
            </a:r>
          </a:p>
        </p:txBody>
      </p:sp>
    </p:spTree>
    <p:extLst>
      <p:ext uri="{BB962C8B-B14F-4D97-AF65-F5344CB8AC3E}">
        <p14:creationId xmlns:p14="http://schemas.microsoft.com/office/powerpoint/2010/main" val="2419085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17581" y="808836"/>
            <a:ext cx="57298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1st Postulate: State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205484"/>
            <a:ext cx="893872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Associated to any isolated system is a Hilbert Space called the state space. The system is completely defined by the state vector, which is a unit vector in the state space.</a:t>
            </a:r>
          </a:p>
        </p:txBody>
      </p:sp>
    </p:spTree>
    <p:extLst>
      <p:ext uri="{BB962C8B-B14F-4D97-AF65-F5344CB8AC3E}">
        <p14:creationId xmlns:p14="http://schemas.microsoft.com/office/powerpoint/2010/main" val="1967120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73565" y="808836"/>
            <a:ext cx="57298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2nd Postulate: Evolution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205484"/>
            <a:ext cx="893872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Associated to any isolated system is a Hilbert Space called the state space. The system is completely defined by the state vector, which is a unit vector in the state space.</a:t>
            </a:r>
          </a:p>
        </p:txBody>
      </p:sp>
    </p:spTree>
    <p:extLst>
      <p:ext uri="{BB962C8B-B14F-4D97-AF65-F5344CB8AC3E}">
        <p14:creationId xmlns:p14="http://schemas.microsoft.com/office/powerpoint/2010/main" val="1238577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47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987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704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400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629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29310" y="47621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072515" y="1659651"/>
            <a:ext cx="5175004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classical computation, bits are either represented with 0 or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Computation, these bits are replaced by a superposition of both 0 and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a quantum system can be in one of k states, it can also be in any linear superposition of those k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level systems are called Qubits (k=2)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are called the basis states, the superposition is denoted as a linear combination of these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                                 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Grokking Quantum Computing — A Quirky Guide for Curious People | by  Priyabrata Biswas | Towards Data Science">
            <a:extLst>
              <a:ext uri="{FF2B5EF4-FFF2-40B4-BE49-F238E27FC236}">
                <a16:creationId xmlns:a16="http://schemas.microsoft.com/office/drawing/2014/main" id="{FDC1D47A-7A9F-4177-ABA6-E1FC925D0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20" y="2075071"/>
            <a:ext cx="3788228" cy="20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5C80-9A41-41CC-A894-02C7C0A6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1" t="26802" r="69541" b="66939"/>
          <a:stretch/>
        </p:blipFill>
        <p:spPr>
          <a:xfrm>
            <a:off x="1379954" y="5250302"/>
            <a:ext cx="2369976" cy="429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D331E-B917-49A9-B9F7-B198F591B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3" t="32465" r="41378" b="59319"/>
          <a:stretch/>
        </p:blipFill>
        <p:spPr>
          <a:xfrm>
            <a:off x="6471660" y="4664309"/>
            <a:ext cx="4170784" cy="5634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28BA38-89DF-424B-988C-558FFC7C28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41" t="41100" r="54157" b="50381"/>
          <a:stretch/>
        </p:blipFill>
        <p:spPr>
          <a:xfrm>
            <a:off x="7260566" y="5364848"/>
            <a:ext cx="1073021" cy="5842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1A56BD-9A41-4EB3-8E8E-83D06DCDC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92" t="60911" r="50000" b="29421"/>
          <a:stretch/>
        </p:blipFill>
        <p:spPr>
          <a:xfrm>
            <a:off x="8883112" y="5386019"/>
            <a:ext cx="1878563" cy="663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FE8A18-44EC-45C8-ACB6-AF3C0CE463E5}"/>
              </a:ext>
            </a:extLst>
          </p:cNvPr>
          <p:cNvSpPr txBox="1"/>
          <p:nvPr/>
        </p:nvSpPr>
        <p:spPr>
          <a:xfrm>
            <a:off x="6471660" y="5411906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where,                   and </a:t>
            </a:r>
          </a:p>
        </p:txBody>
      </p:sp>
    </p:spTree>
    <p:extLst>
      <p:ext uri="{BB962C8B-B14F-4D97-AF65-F5344CB8AC3E}">
        <p14:creationId xmlns:p14="http://schemas.microsoft.com/office/powerpoint/2010/main" val="3310411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254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711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FDEBE-D319-42A3-9F8C-AC364C4A5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0" t="41886" r="40606" b="12592"/>
          <a:stretch/>
        </p:blipFill>
        <p:spPr>
          <a:xfrm>
            <a:off x="373599" y="2457130"/>
            <a:ext cx="2820828" cy="2302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7535" y="773102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</a:t>
            </a:r>
            <a:endParaRPr lang="en-US" sz="4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3240096" y="2307907"/>
            <a:ext cx="837925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</a:t>
            </a: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Quantum Bit or a ‘Qubit’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is a building block or a basic unit of Quantum Information.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have various physical interpretations of a Qubit in Quantum Mechanics.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Hydrogen atom could be interpreted as a Qubit. An electron in its ground state, could be represented as      and in its first energy state as    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electron dwells in some linear superposition of these two energy levels. But during measurement, it can only be found in one of these energy states.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66EB1-12FB-49A1-AD00-CF7867B7C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6641320" y="4212034"/>
            <a:ext cx="323274" cy="285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FC5FD-9C0C-436A-ABE3-C1AB1E5CF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9893818" y="4212034"/>
            <a:ext cx="269445" cy="3079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F6A3B0-47BC-4DF4-937E-B8251D600579}"/>
              </a:ext>
            </a:extLst>
          </p:cNvPr>
          <p:cNvSpPr txBox="1"/>
          <p:nvPr/>
        </p:nvSpPr>
        <p:spPr>
          <a:xfrm>
            <a:off x="912068" y="4760123"/>
            <a:ext cx="643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Hydrogen Atom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130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090550" y="89440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Examples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304F8-0C5F-4887-B0B3-4009BA2A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82" t="42794" r="47803" b="23401"/>
          <a:stretch/>
        </p:blipFill>
        <p:spPr>
          <a:xfrm>
            <a:off x="1571946" y="1869126"/>
            <a:ext cx="2623128" cy="2318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3F4CD-0313-4632-A559-3EA13F67C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48" t="47408" r="47348" b="21078"/>
          <a:stretch/>
        </p:blipFill>
        <p:spPr>
          <a:xfrm>
            <a:off x="7691037" y="4024746"/>
            <a:ext cx="2780146" cy="21613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615820" y="2615289"/>
            <a:ext cx="615043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Photon Polarization: The orientation of electrical field oscillation is either horizontal or vertical.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571946" y="4855599"/>
            <a:ext cx="611909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Electron Spin: The electron spin is either up (+1/2) or down (-1/2).</a:t>
            </a:r>
          </a:p>
        </p:txBody>
      </p:sp>
    </p:spTree>
    <p:extLst>
      <p:ext uri="{BB962C8B-B14F-4D97-AF65-F5344CB8AC3E}">
        <p14:creationId xmlns:p14="http://schemas.microsoft.com/office/powerpoint/2010/main" val="2584607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57381" y="779660"/>
            <a:ext cx="58953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Representation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207602" y="1829519"/>
            <a:ext cx="61504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Matrix Representation of       and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EF8BB-E743-4C7F-9FFF-B9814CE18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6" t="44175" r="50833" b="42562"/>
          <a:stretch/>
        </p:blipFill>
        <p:spPr>
          <a:xfrm>
            <a:off x="2650836" y="2503524"/>
            <a:ext cx="1958109" cy="90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0738C6-E3FC-4595-B6F4-877864D5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6" t="56098" r="50833" b="28485"/>
          <a:stretch/>
        </p:blipFill>
        <p:spPr>
          <a:xfrm>
            <a:off x="4782516" y="2371725"/>
            <a:ext cx="1958109" cy="105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2F7B9-3539-47AD-B563-7B803C144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3874653" y="1886988"/>
            <a:ext cx="323274" cy="285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39547-9D43-4C13-969A-B9C7A75D5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4739550" y="1896309"/>
            <a:ext cx="269445" cy="307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ABCF7A7-B3F4-49FB-80A0-97E8BF0AC0C7}"/>
              </a:ext>
            </a:extLst>
          </p:cNvPr>
          <p:cNvSpPr/>
          <p:nvPr/>
        </p:nvSpPr>
        <p:spPr>
          <a:xfrm>
            <a:off x="1207602" y="3783630"/>
            <a:ext cx="61504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Representation of a General Quantum State: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FC3BD-A198-42CB-9930-EA37AE8368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03" t="30671" r="43409" b="63494"/>
          <a:stretch/>
        </p:blipFill>
        <p:spPr>
          <a:xfrm>
            <a:off x="5964770" y="3739018"/>
            <a:ext cx="2290619" cy="4001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3D8BE8-F49D-4B89-B265-791FBE5007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87" t="62320" r="37092" b="19728"/>
          <a:stretch/>
        </p:blipFill>
        <p:spPr>
          <a:xfrm>
            <a:off x="2771192" y="5430416"/>
            <a:ext cx="4889241" cy="11665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8C4D46D-BC63-4335-A825-5AE4FC076D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906" t="49768" r="57331" b="37574"/>
          <a:stretch/>
        </p:blipFill>
        <p:spPr>
          <a:xfrm>
            <a:off x="5008995" y="4395796"/>
            <a:ext cx="550294" cy="8225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467EC3-3D39-44CE-8427-1BB25EBEE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561" t="54005" r="45676" b="37342"/>
          <a:stretch/>
        </p:blipFill>
        <p:spPr>
          <a:xfrm>
            <a:off x="6357566" y="4675676"/>
            <a:ext cx="550293" cy="5623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32E1C3-D254-4042-9CF7-FD7A2C4472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87" t="49768" r="62809" b="37574"/>
          <a:stretch/>
        </p:blipFill>
        <p:spPr>
          <a:xfrm>
            <a:off x="2690762" y="4490817"/>
            <a:ext cx="1918183" cy="8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58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801099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Sign 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331699" y="2018206"/>
            <a:ext cx="615043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and       are called the bit basis. However, they aren’t the only possible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can have infinitely many orthonormal basis for a given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Another basis, called the sign basis is denoted as         and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0502D1-7A78-44DF-B493-22856F7F9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1" t="39320" r="47653" b="48824"/>
          <a:stretch/>
        </p:blipFill>
        <p:spPr>
          <a:xfrm>
            <a:off x="3220150" y="4939194"/>
            <a:ext cx="2519264" cy="984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F02CC1-1EB5-4130-9106-BFBA90A1C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1" t="51177" r="47653" b="22721"/>
          <a:stretch/>
        </p:blipFill>
        <p:spPr>
          <a:xfrm>
            <a:off x="7986202" y="1870456"/>
            <a:ext cx="3016366" cy="2595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28D92-F23A-4516-9E7A-1FA7CF954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20" t="35238" r="40766" b="60680"/>
          <a:stretch/>
        </p:blipFill>
        <p:spPr>
          <a:xfrm>
            <a:off x="6671389" y="3881550"/>
            <a:ext cx="471397" cy="336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91508-E778-426C-823C-436B69BEB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03" t="35238" r="33724" b="58754"/>
          <a:stretch/>
        </p:blipFill>
        <p:spPr>
          <a:xfrm>
            <a:off x="2123088" y="4218263"/>
            <a:ext cx="639862" cy="494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F8C3DE-8783-43AA-9BBB-609A4D1A4599}"/>
              </a:ext>
            </a:extLst>
          </p:cNvPr>
          <p:cNvSpPr txBox="1"/>
          <p:nvPr/>
        </p:nvSpPr>
        <p:spPr>
          <a:xfrm>
            <a:off x="7634685" y="4712786"/>
            <a:ext cx="37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Geometrical Representation of Basis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A52A2-7FA1-497D-BFB1-2081C06FE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1733419" y="2080836"/>
            <a:ext cx="323274" cy="285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990CBF-DBB7-4202-BF16-11AD530889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2628227" y="2080204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76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302419" y="2551837"/>
            <a:ext cx="923636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Spaces in </a:t>
            </a:r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Mechanics</a:t>
            </a:r>
          </a:p>
        </p:txBody>
      </p:sp>
    </p:spTree>
    <p:extLst>
      <p:ext uri="{BB962C8B-B14F-4D97-AF65-F5344CB8AC3E}">
        <p14:creationId xmlns:p14="http://schemas.microsoft.com/office/powerpoint/2010/main" val="2093772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2094575" y="892368"/>
            <a:ext cx="8724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5" y="2213585"/>
            <a:ext cx="9426752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consists of Quantum States (Vectors) –                      together with a set of Scalars </a:t>
            </a: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– a, b, c (belonging to Complex Numbers). It is closed under two operations:</a:t>
            </a:r>
          </a:p>
          <a:p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  <a:p>
            <a:endParaRPr lang="en-IN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Multiplications</a:t>
            </a:r>
            <a:endParaRPr lang="en-US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B2B51-39B3-49D9-AA32-BC2F27C85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48" t="44626" r="42230" b="50000"/>
          <a:stretch/>
        </p:blipFill>
        <p:spPr>
          <a:xfrm>
            <a:off x="6532017" y="2246996"/>
            <a:ext cx="1222311" cy="3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911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</TotalTime>
  <Words>1044</Words>
  <Application>Microsoft Office PowerPoint</Application>
  <PresentationFormat>Widescreen</PresentationFormat>
  <Paragraphs>174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Baskerville Old Face</vt:lpstr>
      <vt:lpstr>Calibri</vt:lpstr>
      <vt:lpstr>Calibri Light</vt:lpstr>
      <vt:lpstr>Wingdings</vt:lpstr>
      <vt:lpstr>Celestial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64</cp:revision>
  <dcterms:created xsi:type="dcterms:W3CDTF">2020-11-06T16:52:28Z</dcterms:created>
  <dcterms:modified xsi:type="dcterms:W3CDTF">2020-11-07T19:14:19Z</dcterms:modified>
</cp:coreProperties>
</file>